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  <p:sldMasterId id="2147483756" r:id="rId2"/>
  </p:sldMasterIdLst>
  <p:notesMasterIdLst>
    <p:notesMasterId r:id="rId22"/>
  </p:notesMasterIdLst>
  <p:sldIdLst>
    <p:sldId id="256" r:id="rId3"/>
    <p:sldId id="344" r:id="rId4"/>
    <p:sldId id="365" r:id="rId5"/>
    <p:sldId id="366" r:id="rId6"/>
    <p:sldId id="343" r:id="rId7"/>
    <p:sldId id="345" r:id="rId8"/>
    <p:sldId id="346" r:id="rId9"/>
    <p:sldId id="347" r:id="rId10"/>
    <p:sldId id="348" r:id="rId11"/>
    <p:sldId id="349" r:id="rId12"/>
    <p:sldId id="352" r:id="rId13"/>
    <p:sldId id="353" r:id="rId14"/>
    <p:sldId id="356" r:id="rId15"/>
    <p:sldId id="358" r:id="rId16"/>
    <p:sldId id="359" r:id="rId17"/>
    <p:sldId id="361" r:id="rId18"/>
    <p:sldId id="362" r:id="rId19"/>
    <p:sldId id="364" r:id="rId20"/>
    <p:sldId id="3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7562F-BCB7-48DF-AC01-58768E94047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CC3E-36D5-488B-BDA6-4BC80B713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5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184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73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806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066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611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777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294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322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7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28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14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69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33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634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7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22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ECDFC6B-0742-962E-44A1-19C9C173B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48" y="425303"/>
            <a:ext cx="11305217" cy="6007394"/>
          </a:xfrm>
          <a:prstGeom prst="rect">
            <a:avLst/>
          </a:prstGeom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33046"/>
            <a:ext cx="10571998" cy="3366198"/>
          </a:xfrm>
          <a:ln>
            <a:noFill/>
          </a:ln>
          <a:effectLst/>
        </p:spPr>
        <p:txBody>
          <a:bodyPr/>
          <a:lstStyle>
            <a:lvl1pPr algn="ctr">
              <a:defRPr sz="7200" b="1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54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ntent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2B799F-04B8-4A62-EB7D-F17311231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6500" y="0"/>
            <a:ext cx="46355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F310BE-5861-E73D-5979-D11A97151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0270" y="487680"/>
            <a:ext cx="6482080" cy="59029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2F5E6-EC22-5E10-94FB-5E546A7B9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5630" y="477518"/>
            <a:ext cx="6482079" cy="591312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6952" y="477518"/>
            <a:ext cx="3829465" cy="2693887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4BBA88A-FAA8-CE13-2A76-BF8B014AE343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952500" y="909638"/>
            <a:ext cx="5578475" cy="5038725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36953" y="3449781"/>
            <a:ext cx="3829465" cy="2940860"/>
          </a:xfrm>
          <a:effectLst/>
        </p:spPr>
        <p:txBody>
          <a:bodyPr anchor="t"/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231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373" y="571501"/>
            <a:ext cx="11139054" cy="1028699"/>
          </a:xfrm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E10735F5-6B7D-348D-AC70-8BC10CB5F70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60550"/>
            <a:ext cx="10515600" cy="41989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1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DAFCA1-BDD9-1108-8F95-E3FC1A793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0"/>
            <a:ext cx="11532896" cy="6858000"/>
            <a:chOff x="659106" y="0"/>
            <a:chExt cx="1153289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BFDB24-6BE4-2FC0-F772-DC1DE926E485}"/>
                </a:ext>
              </a:extLst>
            </p:cNvPr>
            <p:cNvSpPr/>
            <p:nvPr/>
          </p:nvSpPr>
          <p:spPr>
            <a:xfrm>
              <a:off x="5995086" y="0"/>
              <a:ext cx="6196916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2540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31EABEA-AB8A-5E4C-A6DD-8F32B70E9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353" t="-388" r="-1" b="-254"/>
            <a:stretch/>
          </p:blipFill>
          <p:spPr>
            <a:xfrm flipH="1">
              <a:off x="659106" y="1956391"/>
              <a:ext cx="4878094" cy="27804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79AAC-0D81-D3CD-3F0F-E8CEE0F56D43}"/>
                </a:ext>
              </a:extLst>
            </p:cNvPr>
            <p:cNvSpPr/>
            <p:nvPr/>
          </p:nvSpPr>
          <p:spPr>
            <a:xfrm>
              <a:off x="1328303" y="776532"/>
              <a:ext cx="3434316" cy="50182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42" y="132080"/>
            <a:ext cx="4928894" cy="6507711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720B2D-C199-57FA-9453-DBFB607BA9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9500" y="992188"/>
            <a:ext cx="3425825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68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1222B-29F6-BF2A-09DE-82F659638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35F993-EADB-1C5A-7158-41E510B7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2E34E-DBAF-BA5D-15D9-E69A05535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1889759"/>
            <a:ext cx="11424920" cy="45429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571499"/>
            <a:ext cx="11118274" cy="1154114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BF6A552-CE6A-3977-8507-74A1C4C4B5A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1667" y="2461056"/>
            <a:ext cx="3626424" cy="3721535"/>
          </a:xfrm>
          <a:effectLst/>
        </p:spPr>
        <p:txBody>
          <a:bodyPr anchor="t">
            <a:normAutofit/>
          </a:bodyPr>
          <a:lstStyle>
            <a:lvl1pPr marL="285750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4C80689F-A123-F6D7-2AA8-9166317EF42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995282" y="2440275"/>
            <a:ext cx="5164553" cy="3721534"/>
          </a:xfrm>
          <a:effectLst/>
        </p:spPr>
        <p:txBody>
          <a:bodyPr anchor="t">
            <a:normAutofit/>
          </a:bodyPr>
          <a:lstStyle>
            <a:lvl1pPr marL="34290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347472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6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F4DCF8-BA15-AB79-2D14-040F5A063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22DD7-291D-E347-8A4C-07E31E681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2299" y="-2231063"/>
            <a:ext cx="6007395" cy="113201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660" y="1017858"/>
            <a:ext cx="10650681" cy="2719255"/>
          </a:xfrm>
          <a:noFill/>
          <a:effectLst/>
        </p:spPr>
        <p:txBody>
          <a:bodyPr anchor="b"/>
          <a:lstStyle>
            <a:lvl1pPr algn="ctr">
              <a:defRPr sz="7200" spc="-30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660" y="4042066"/>
            <a:ext cx="10650681" cy="2296843"/>
          </a:xfrm>
          <a:effectLst/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4613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ECDFC6B-0742-962E-44A1-19C9C173B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48" y="425303"/>
            <a:ext cx="11305217" cy="6007394"/>
          </a:xfrm>
          <a:prstGeom prst="rect">
            <a:avLst/>
          </a:prstGeom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33046"/>
            <a:ext cx="10571998" cy="3366198"/>
          </a:xfrm>
          <a:ln>
            <a:noFill/>
          </a:ln>
          <a:effectLst/>
        </p:spPr>
        <p:txBody>
          <a:bodyPr/>
          <a:lstStyle>
            <a:lvl1pPr algn="ctr">
              <a:defRPr sz="7200" b="1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7899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DBC817-DA57-A518-5544-0D3B819C7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873FFF3-C7B6-C678-1B03-17FBD0D5A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74" y="425303"/>
            <a:ext cx="5379242" cy="59834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4217" y="924167"/>
            <a:ext cx="4383156" cy="5009322"/>
          </a:xfrm>
          <a:solidFill>
            <a:schemeClr val="accent1">
              <a:lumMod val="50000"/>
            </a:schemeClr>
          </a:solidFill>
          <a:effectLst>
            <a:outerShdw blurRad="254000" dist="50800" dir="2700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924512"/>
            <a:ext cx="4750904" cy="5008977"/>
          </a:xfrm>
        </p:spPr>
        <p:txBody>
          <a:bodyPr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402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05E210-05B5-5EA1-C778-30BB3A494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9987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792193-1165-3487-6FB9-133CB518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0924" y="-2235006"/>
            <a:ext cx="6010147" cy="1132013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1741064"/>
            <a:ext cx="10571998" cy="1928264"/>
          </a:xfrm>
          <a:ln>
            <a:noFill/>
          </a:ln>
          <a:effectLst/>
        </p:spPr>
        <p:txBody>
          <a:bodyPr/>
          <a:lstStyle>
            <a:lvl1pPr algn="ctr">
              <a:defRPr sz="3600" spc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0000" y="3694102"/>
            <a:ext cx="10572000" cy="896468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8797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905615-9FD2-EBB3-89AB-555B373EB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23955" y="414670"/>
            <a:ext cx="7132110" cy="6018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638DB-3E00-7F4B-D4B7-9D7F09056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0459" y="420624"/>
            <a:ext cx="4183496" cy="60167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EED07-CDD5-9244-28FA-5195E6795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35934" y="422551"/>
            <a:ext cx="4183495" cy="60101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717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5AB4E8D-8B32-8B00-8152-856C592BAB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46793" y="924340"/>
            <a:ext cx="5684373" cy="5009322"/>
          </a:xfrm>
          <a:effectLst/>
        </p:spPr>
        <p:txBody>
          <a:bodyPr lIns="0" r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1pPr>
            <a:lvl2pPr marL="4572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2pPr>
            <a:lvl3pPr marL="9144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3pPr>
            <a:lvl4pPr marL="13716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4pPr>
            <a:lvl5pPr marL="18288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343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4A700F-42CA-D7A9-D709-C0017521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rgbClr val="F9E0B9"/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1DA139-D8FD-A752-758D-4F836DFB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rot="16200000" flipH="1">
            <a:off x="210940" y="1589892"/>
            <a:ext cx="5245922" cy="366758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5516" y="1433219"/>
            <a:ext cx="5695102" cy="2092049"/>
          </a:xfrm>
          <a:noFill/>
          <a:effectLst/>
        </p:spPr>
        <p:txBody>
          <a:bodyPr anchor="b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6F37D4-7152-EA75-8D7D-D8F7D6DD9C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0099" y="1974707"/>
            <a:ext cx="2907792" cy="2907792"/>
          </a:xfrm>
          <a:solidFill>
            <a:srgbClr val="F9E0B9"/>
          </a:solidFill>
          <a:effectLst/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AFBE5B12-0D10-DA99-093A-2C4FB738B21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96789" y="3525268"/>
            <a:ext cx="5683829" cy="2595429"/>
          </a:xfrm>
          <a:effectLst/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b="1">
                <a:solidFill>
                  <a:schemeClr val="accent1">
                    <a:lumMod val="50000"/>
                  </a:schemeClr>
                </a:solidFill>
              </a:defRPr>
            </a:lvl1pPr>
            <a:lvl2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740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DBC817-DA57-A518-5544-0D3B819C7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873FFF3-C7B6-C678-1B03-17FBD0D5A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74" y="425303"/>
            <a:ext cx="5379242" cy="59834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4217" y="924167"/>
            <a:ext cx="4383156" cy="5009322"/>
          </a:xfrm>
          <a:solidFill>
            <a:schemeClr val="accent1">
              <a:lumMod val="50000"/>
            </a:schemeClr>
          </a:solidFill>
          <a:effectLst>
            <a:outerShdw blurRad="254000" dist="50800" dir="2700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924512"/>
            <a:ext cx="4750904" cy="5008977"/>
          </a:xfrm>
        </p:spPr>
        <p:txBody>
          <a:bodyPr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040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633845"/>
            <a:ext cx="3990110" cy="219248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5614EF-4CFA-2D69-0F78-9D7409E2337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7423" y="3174531"/>
            <a:ext cx="3772622" cy="3122360"/>
          </a:xfrm>
          <a:effectLst/>
        </p:spPr>
        <p:txBody>
          <a:bodyPr rIns="274320" anchor="t"/>
          <a:lstStyle>
            <a:lvl1pPr marL="2834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37732" y="946205"/>
            <a:ext cx="5971020" cy="5161655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95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3E625C-F0A4-564D-CEE2-6B3595CEB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1889" y="0"/>
            <a:ext cx="623011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445" y="157637"/>
            <a:ext cx="4851694" cy="2190705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4D8C78-00C3-F3D7-17C3-F1667E463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422551"/>
            <a:ext cx="5124893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13E61FD-F54A-5F86-FCED-3BD4C8AA4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flipH="1">
            <a:off x="659106" y="3429000"/>
            <a:ext cx="4589830" cy="2780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0290F-2D31-F9FB-AD35-B76947AF1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6863" y="776532"/>
            <a:ext cx="3434316" cy="50182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47A5B6-0F99-C044-C209-F3190EEFA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6663" y="776288"/>
            <a:ext cx="3433762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592615" y="2505979"/>
            <a:ext cx="4837385" cy="3926717"/>
          </a:xfrm>
          <a:effectLst/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34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4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DB3CB-355C-968A-7F5F-71E03504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53836" y="1371602"/>
            <a:ext cx="6177309" cy="1953489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87279F-936E-0F41-B533-7990D668D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53836" y="3446156"/>
            <a:ext cx="6177309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DD03AA1-6D53-FEB1-9B22-57C1066DA33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53836" y="3745924"/>
            <a:ext cx="6177309" cy="2238918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95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85800"/>
            <a:ext cx="10571998" cy="2983528"/>
          </a:xfrm>
          <a:effectLst/>
        </p:spPr>
        <p:txBody>
          <a:bodyPr/>
          <a:lstStyle>
            <a:lvl1pPr algn="ctr">
              <a:defRPr sz="3600" spc="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621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2B799F-04B8-4A62-EB7D-F17311231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56500" y="0"/>
            <a:ext cx="46355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F310BE-5861-E73D-5979-D11A97151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0270" y="487680"/>
            <a:ext cx="6482080" cy="59029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2F5E6-EC22-5E10-94FB-5E546A7B9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5630" y="477518"/>
            <a:ext cx="6482079" cy="591312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6952" y="477518"/>
            <a:ext cx="3829465" cy="2693887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4BBA88A-FAA8-CE13-2A76-BF8B014AE343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952500" y="909638"/>
            <a:ext cx="5578475" cy="5038725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36953" y="3449781"/>
            <a:ext cx="3829465" cy="2940860"/>
          </a:xfrm>
          <a:effectLst/>
        </p:spPr>
        <p:txBody>
          <a:bodyPr anchor="t"/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732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373" y="571501"/>
            <a:ext cx="11139054" cy="1028699"/>
          </a:xfrm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E10735F5-6B7D-348D-AC70-8BC10CB5F70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60550"/>
            <a:ext cx="10515600" cy="41989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5320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DAFCA1-BDD9-1108-8F95-E3FC1A793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0" y="0"/>
            <a:ext cx="11532896" cy="6858000"/>
            <a:chOff x="659106" y="0"/>
            <a:chExt cx="1153289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BFDB24-6BE4-2FC0-F772-DC1DE926E485}"/>
                </a:ext>
              </a:extLst>
            </p:cNvPr>
            <p:cNvSpPr/>
            <p:nvPr/>
          </p:nvSpPr>
          <p:spPr>
            <a:xfrm>
              <a:off x="5995086" y="0"/>
              <a:ext cx="6196916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2540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31EABEA-AB8A-5E4C-A6DD-8F32B70E9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353" t="-388" r="-1" b="-254"/>
            <a:stretch/>
          </p:blipFill>
          <p:spPr>
            <a:xfrm flipH="1">
              <a:off x="659106" y="1956391"/>
              <a:ext cx="4878094" cy="27804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79AAC-0D81-D3CD-3F0F-E8CEE0F56D43}"/>
                </a:ext>
              </a:extLst>
            </p:cNvPr>
            <p:cNvSpPr/>
            <p:nvPr/>
          </p:nvSpPr>
          <p:spPr>
            <a:xfrm>
              <a:off x="1328303" y="776532"/>
              <a:ext cx="3434316" cy="50182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42" y="132080"/>
            <a:ext cx="4928894" cy="6507711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720B2D-C199-57FA-9453-DBFB607BA9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9500" y="992188"/>
            <a:ext cx="3425825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59331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1222B-29F6-BF2A-09DE-82F659638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35F993-EADB-1C5A-7158-41E510B7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2E34E-DBAF-BA5D-15D9-E69A05535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1889759"/>
            <a:ext cx="11424920" cy="45429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571499"/>
            <a:ext cx="11118274" cy="1154114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BF6A552-CE6A-3977-8507-74A1C4C4B5A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1667" y="2461056"/>
            <a:ext cx="3626424" cy="3721535"/>
          </a:xfrm>
          <a:effectLst/>
        </p:spPr>
        <p:txBody>
          <a:bodyPr anchor="t">
            <a:normAutofit/>
          </a:bodyPr>
          <a:lstStyle>
            <a:lvl1pPr marL="285750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4C80689F-A123-F6D7-2AA8-9166317EF42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995282" y="2440275"/>
            <a:ext cx="5164553" cy="3721534"/>
          </a:xfrm>
          <a:effectLst/>
        </p:spPr>
        <p:txBody>
          <a:bodyPr anchor="t">
            <a:normAutofit/>
          </a:bodyPr>
          <a:lstStyle>
            <a:lvl1pPr marL="34290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347472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86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F4DCF8-BA15-AB79-2D14-040F5A063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22DD7-291D-E347-8A4C-07E31E681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2299" y="-2231063"/>
            <a:ext cx="6007395" cy="113201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660" y="1017858"/>
            <a:ext cx="10650681" cy="2719255"/>
          </a:xfrm>
          <a:noFill/>
          <a:effectLst/>
        </p:spPr>
        <p:txBody>
          <a:bodyPr anchor="b"/>
          <a:lstStyle>
            <a:lvl1pPr algn="ctr">
              <a:defRPr sz="7200" spc="-30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660" y="4042066"/>
            <a:ext cx="10650681" cy="2296843"/>
          </a:xfrm>
          <a:effectLst/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791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05E210-05B5-5EA1-C778-30BB3A494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9987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792193-1165-3487-6FB9-133CB518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0924" y="-2235006"/>
            <a:ext cx="6010147" cy="1132013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1741064"/>
            <a:ext cx="10571998" cy="1928264"/>
          </a:xfrm>
          <a:ln>
            <a:noFill/>
          </a:ln>
          <a:effectLst/>
        </p:spPr>
        <p:txBody>
          <a:bodyPr/>
          <a:lstStyle>
            <a:lvl1pPr algn="ctr">
              <a:defRPr sz="3600" spc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0000" y="3694102"/>
            <a:ext cx="10572000" cy="896468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09549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 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905615-9FD2-EBB3-89AB-555B373EB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3955" y="414670"/>
            <a:ext cx="7132110" cy="6018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638DB-3E00-7F4B-D4B7-9D7F09056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59" y="420624"/>
            <a:ext cx="4183496" cy="60167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EED07-CDD5-9244-28FA-5195E6795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35934" y="422551"/>
            <a:ext cx="4183495" cy="60101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717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5AB4E8D-8B32-8B00-8152-856C592BAB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46793" y="924340"/>
            <a:ext cx="5684373" cy="5009322"/>
          </a:xfrm>
          <a:effectLst/>
        </p:spPr>
        <p:txBody>
          <a:bodyPr lIns="0" r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1pPr>
            <a:lvl2pPr marL="4572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2pPr>
            <a:lvl3pPr marL="9144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3pPr>
            <a:lvl4pPr marL="13716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4pPr>
            <a:lvl5pPr marL="18288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67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4A700F-42CA-D7A9-D709-C0017521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rgbClr val="F9E0B9"/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1DA139-D8FD-A752-758D-4F836DFB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rot="16200000" flipH="1">
            <a:off x="210940" y="1589892"/>
            <a:ext cx="5245922" cy="366758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5516" y="1433219"/>
            <a:ext cx="5695102" cy="2092049"/>
          </a:xfrm>
          <a:noFill/>
          <a:effectLst/>
        </p:spPr>
        <p:txBody>
          <a:bodyPr anchor="b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6F37D4-7152-EA75-8D7D-D8F7D6DD9C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0099" y="1974707"/>
            <a:ext cx="2907792" cy="2907792"/>
          </a:xfrm>
          <a:solidFill>
            <a:srgbClr val="F9E0B9"/>
          </a:solidFill>
          <a:effectLst/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AFBE5B12-0D10-DA99-093A-2C4FB738B21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96789" y="3525268"/>
            <a:ext cx="5683829" cy="2595429"/>
          </a:xfrm>
          <a:effectLst/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b="1">
                <a:solidFill>
                  <a:schemeClr val="accent1">
                    <a:lumMod val="50000"/>
                  </a:schemeClr>
                </a:solidFill>
              </a:defRPr>
            </a:lvl1pPr>
            <a:lvl2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8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5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633845"/>
            <a:ext cx="3990110" cy="219248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5614EF-4CFA-2D69-0F78-9D7409E2337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7423" y="3174531"/>
            <a:ext cx="3772622" cy="3122360"/>
          </a:xfrm>
          <a:effectLst/>
        </p:spPr>
        <p:txBody>
          <a:bodyPr rIns="274320" anchor="t"/>
          <a:lstStyle>
            <a:lvl1pPr marL="2834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37732" y="946205"/>
            <a:ext cx="5971020" cy="5161655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206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3E625C-F0A4-564D-CEE2-6B3595CEB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1889" y="0"/>
            <a:ext cx="623011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445" y="157637"/>
            <a:ext cx="4851694" cy="2190705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4D8C78-00C3-F3D7-17C3-F1667E463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999" y="422551"/>
            <a:ext cx="5124893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13E61FD-F54A-5F86-FCED-3BD4C8AA4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flipH="1">
            <a:off x="659106" y="3429000"/>
            <a:ext cx="4589830" cy="2780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0290F-2D31-F9FB-AD35-B76947AF1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36863" y="776532"/>
            <a:ext cx="3434316" cy="50182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47A5B6-0F99-C044-C209-F3190EEFA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6663" y="776288"/>
            <a:ext cx="3433762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592615" y="2505979"/>
            <a:ext cx="4837385" cy="3926717"/>
          </a:xfrm>
          <a:effectLst/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05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4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DB3CB-355C-968A-7F5F-71E03504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53836" y="1371602"/>
            <a:ext cx="6177309" cy="1953489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87279F-936E-0F41-B533-7990D668D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53836" y="3446156"/>
            <a:ext cx="6177309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DD03AA1-6D53-FEB1-9B22-57C1066DA33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53836" y="3745924"/>
            <a:ext cx="6177309" cy="2238918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6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85800"/>
            <a:ext cx="10571998" cy="2983528"/>
          </a:xfrm>
          <a:effectLst/>
        </p:spPr>
        <p:txBody>
          <a:bodyPr/>
          <a:lstStyle>
            <a:lvl1pPr algn="ctr">
              <a:defRPr sz="3600" spc="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4283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88F7614-9C24-4FE0-A4B7-53D872E9037A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0D4B904D-2133-4412-A7BF-3F3AD3FF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80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</p:sldLayoutIdLst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 baseline="0">
          <a:ln>
            <a:noFill/>
          </a:ln>
          <a:solidFill>
            <a:srgbClr val="FEFEFE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19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</p:sldLayoutIdLst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baseline="0">
          <a:ln>
            <a:noFill/>
          </a:ln>
          <a:solidFill>
            <a:srgbClr val="FEFEFE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FA57-689A-56BB-0EAE-311C620F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3046"/>
            <a:ext cx="10571998" cy="2379095"/>
          </a:xfrm>
        </p:spPr>
        <p:txBody>
          <a:bodyPr anchor="ctr"/>
          <a:lstStyle/>
          <a:p>
            <a:r>
              <a:rPr lang="sr-Cyrl-R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Имплементација једне 2Д игре у </a:t>
            </a:r>
            <a:r>
              <a:rPr lang="en-US" i="1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</a:t>
            </a:r>
            <a:r>
              <a:rPr lang="en-U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sr-Cyrl-R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кружењу</a:t>
            </a:r>
            <a:endParaRPr lang="en-US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70773-2C3F-8183-A3AE-79E47AB1127A}"/>
              </a:ext>
            </a:extLst>
          </p:cNvPr>
          <p:cNvSpPr txBox="1">
            <a:spLocks/>
          </p:cNvSpPr>
          <p:nvPr/>
        </p:nvSpPr>
        <p:spPr>
          <a:xfrm>
            <a:off x="810001" y="3259707"/>
            <a:ext cx="10571998" cy="97163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7200" b="1" kern="1200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завршни рад</a:t>
            </a:r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85CF98-D523-B88E-3829-4C935B89726C}"/>
              </a:ext>
            </a:extLst>
          </p:cNvPr>
          <p:cNvSpPr txBox="1">
            <a:spLocks/>
          </p:cNvSpPr>
          <p:nvPr/>
        </p:nvSpPr>
        <p:spPr>
          <a:xfrm>
            <a:off x="810001" y="3944471"/>
            <a:ext cx="10571998" cy="2483222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7200" b="1" kern="1200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 Петровић</a:t>
            </a:r>
          </a:p>
          <a:p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Ментор</a:t>
            </a:r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др Зоран Ћировић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433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Компоненте непријатељског брода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Сваки непријатељски брод се састоји од две компоненте унутар овог система.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</a:t>
            </a:r>
            <a:r>
              <a:rPr lang="sr-Cyrl-RS" sz="28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одговорна за интеракцију када треба да се спреми за уништавање, као и за само уништавање. Такође, садржи податке као што су додељена реч и референцу на кориснички интерфејс који служи са приказ речи изнад самог брода.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EnemyMovementController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одговорна за кретњу непријатељских бродова од тренутка стварања до тренутка уништавања користећи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DOTween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библиотеку.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16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Појачивачи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Појачивачи су специјални механизми у игри која привремено или трајно пружају играчу одређене предности.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Постоји четири појачивача у игри и сваки се може сврстати у једну од две категорије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који тренутно изврше одређену акцију након активирања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који трају одређени временски период пре деактивирања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Powerup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представља апстрактну базу свих појачивача.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DurationalPowerup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проширује основну класу и додаје функционалност временског ограничења ефекта појачивача.</a:t>
            </a:r>
          </a:p>
        </p:txBody>
      </p:sp>
    </p:spTree>
    <p:extLst>
      <p:ext uri="{BB962C8B-B14F-4D97-AF65-F5344CB8AC3E}">
        <p14:creationId xmlns:p14="http://schemas.microsoft.com/office/powerpoint/2010/main" val="188140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Носачи појачивача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Унутар система појачивача, постоји подсистем за управљање носача појачивача.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Носач појачивача је објекат у сцени који путује од доње стране екрана до горњег.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Носачи, као и непријатељски бродови, садрже реч. Приликом укуцавања речи коју поседује носач, исти тај носач се уништава и активира се одговарајући појачивач.</a:t>
            </a:r>
          </a:p>
        </p:txBody>
      </p:sp>
    </p:spTree>
    <p:extLst>
      <p:ext uri="{BB962C8B-B14F-4D97-AF65-F5344CB8AC3E}">
        <p14:creationId xmlns:p14="http://schemas.microsoft.com/office/powerpoint/2010/main" val="1352116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Централни део система појачивача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Постоје две компоненте које чине централни део система појачивача.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PowerupsManager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менаџер појачивача је одговорна за активацију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деактивацију појачивача. Одржава листу свих типова појачивача и води евиденцији о томе да ли је неки појачивач тренутно активан.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PowerupCarriersManager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менаџер носача појачивача је одговорна за управљање генерацијом и уништавањем носача. Прислушкује догађај за потврду речи из система за унос речи.</a:t>
            </a:r>
          </a:p>
        </p:txBody>
      </p:sp>
    </p:spTree>
    <p:extLst>
      <p:ext uri="{BB962C8B-B14F-4D97-AF65-F5344CB8AC3E}">
        <p14:creationId xmlns:p14="http://schemas.microsoft.com/office/powerpoint/2010/main" val="329555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пројектила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Пројектил је објекат у сцени који путује од планете до непријатељског брода приликом стварања. Састоји се од класе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Projectile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унутар овог система и она је задужена за кретњу и јављање менаџеру пројектила за успешну колизију.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пројектила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(ProjectilesManager)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управља пројектилима и одговара за путању пројектила. Друге класе, попут менаџер инстанци непријатеља, јављају менаџеру пројектила да пошаље пројектил ка непријатељу приликом успешно укуцане речи.</a:t>
            </a:r>
          </a:p>
        </p:txBody>
      </p:sp>
    </p:spTree>
    <p:extLst>
      <p:ext uri="{BB962C8B-B14F-4D97-AF65-F5344CB8AC3E}">
        <p14:creationId xmlns:p14="http://schemas.microsoft.com/office/powerpoint/2010/main" val="305766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пројектила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600200"/>
            <a:ext cx="11062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пројектила ствара пројектиле на насумичној тачки на површини планете, искључиво са десне стране планете. Следећа тачка путање пројектила је на нормали стартне тачке и тиме симулира испаљивање пројектила увис пре него што путује до непријатељског брода.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052C20E-FF88-A492-ABE3-97412508C2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832510"/>
              </p:ext>
            </p:extLst>
          </p:nvPr>
        </p:nvGraphicFramePr>
        <p:xfrm>
          <a:off x="5754255" y="3516031"/>
          <a:ext cx="4904509" cy="274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9573028" imgH="10946967" progId="Photoshop.Image.24">
                  <p:embed/>
                </p:oleObj>
              </mc:Choice>
              <mc:Fallback>
                <p:oleObj name="Image" r:id="rId3" imgW="19573028" imgH="10946967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4255" y="3516031"/>
                        <a:ext cx="4904509" cy="274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87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игре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игре или </a:t>
            </a:r>
            <a:r>
              <a:rPr lang="ru-RU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GameManager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је класа која представља централни елемент игре. Задужен за праћење свих релевантних података током сесије игре, попут животних поена, поена, нивоа, искуства...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Реагује на кључне догађаје попут уништавања брода или колизијом брода у планету.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Призива круцијалне догађаје који јавља другим системима да адекватно реагују.</a:t>
            </a:r>
            <a:endParaRPr lang="sr-Cyrl-R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92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 err="1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Модификатори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Модификатори је концепт имплементиран у игри који омогућава играчима да прилагоде неке параметре игре, а у зависности од те прилагодбе, добијају или губе 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множитељ поена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(PointsModifier)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оквиру статичке класе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постоји неколико кључних параметара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Брзина непријатеља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(EnemySpeed)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Учесталост непријатеља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(EnemyFrequency)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Брзина појачивача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(PowerupSpeed)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Учесталост појачивача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(PowerupFrequency)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9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резултата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Када играч изгуби, што је неизбежно у бесконачној игри, активира се механизам за чување резултата.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резултата или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ScoresManager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класа која прима обавештење о новом резултату, и додаје тај исти у списак свих резултата.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Бележи информације попут броја поена које је играч зарадио, број речи по минути и множитељ поена.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Сваки нови резултат дода у списак резултата тако да су сортирани по броју поена.</a:t>
            </a:r>
            <a:endParaRPr lang="sr-Cyrl-R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59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FA57-689A-56BB-0EAE-311C620F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3046"/>
            <a:ext cx="10571998" cy="5606389"/>
          </a:xfrm>
        </p:spPr>
        <p:txBody>
          <a:bodyPr anchor="ctr"/>
          <a:lstStyle/>
          <a:p>
            <a:r>
              <a:rPr lang="sr-Cyrl-R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ХВАЛА НА ПАЖЊИ</a:t>
            </a:r>
            <a:endParaRPr lang="en-US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06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овог рада јесте 2Д видео игра израђена у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окружењу коришћењем програмског језика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 је за једног играча, креирана у аркадном стилу са једноставним интерфејсом и прогресивним повећањем тежине.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Играч има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поглед из свемира на своју планету и непријатељске ванземаљске бродове који долазе са десне стране екрана.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Сваком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непријатељском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броду је додељена насумична енглеска реч која је видљива изнад њега.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Играч мора да укуца реч и притисне Enter како би испалио пројектил који уништава брод.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8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Циљ игре је сакупити што више поена уништавањем бродова куцањем речи додељених сваком броду.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Бродови покушавају да се сударе са планетом, што доводи до губљења животних поена.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Постоје појачивачи, чијим искуцавањем речи се активирају и доносе играчу олакшице.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Сви објекти се непрекидно појављују док играч не изгуби све животне поене.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Када број животних поена стигне до нуле, завршава се игра и чува се резултат.</a:t>
            </a:r>
          </a:p>
        </p:txBody>
      </p:sp>
    </p:spTree>
    <p:extLst>
      <p:ext uri="{BB962C8B-B14F-4D97-AF65-F5344CB8AC3E}">
        <p14:creationId xmlns:p14="http://schemas.microsoft.com/office/powerpoint/2010/main" val="294601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Усликан приказ игре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02A0C-8BBA-6AE6-77FF-C5E300F1F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49" y="1600200"/>
            <a:ext cx="8077302" cy="44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фолдера и фајлова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Пројекат је осмишљен са веома организованом структуром фолдера и фајлова, ради очувања чистоће и прегледности.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528D4-98FF-15A4-23D9-AC642D8B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11" y="3280447"/>
            <a:ext cx="3451615" cy="1867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03E8BA-16E9-1786-7540-D7E9E38B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735" y="3280447"/>
            <a:ext cx="1798330" cy="186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B299B-6158-4F32-7B9B-C40244677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176" y="3280447"/>
            <a:ext cx="3303869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8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Конвенције унутар кода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Све скрипте се налазе унутар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Већина скрипти су додатно раздвојена унутар посебних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ове, класе, методе, догађаје и јавна својства се користи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PascalCase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константе се користи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CONSTANT_CASE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класе чије постоји једна инстанца и која наслеђује од класе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MonoBehaviour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додељује се суфикс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Постоји конзистентан редослед чланова у свакој класи.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приватне променљиве се додељује префикс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m_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710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за унос речи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Примарна функција је да региструје унос са тастатуре.</a:t>
            </a:r>
          </a:p>
          <a:p>
            <a:pPr marL="1371600" lvl="2" indent="-457200">
              <a:buFont typeface="Times New Roman" panose="02020603050405020304" pitchFamily="18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Региструје типкање тастера на тастатури која одговарају словима енглеске абецеде.</a:t>
            </a:r>
          </a:p>
          <a:p>
            <a:pPr marL="1371600" lvl="2" indent="-457200">
              <a:buFont typeface="Times New Roman" panose="02020603050405020304" pitchFamily="18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Региструје типкање тастера на тастатури одговорне за брисање слова.</a:t>
            </a:r>
          </a:p>
          <a:p>
            <a:pPr marL="1371600" lvl="2" indent="-457200">
              <a:buFont typeface="Times New Roman" panose="02020603050405020304" pitchFamily="18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Региструје типкање тастера на тастатури одговорне за потврду речи.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Призива одговарајуће догађаје за куцање слова, брисање слова и потврђивање речи.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81687-B50C-5539-D979-2E6A4C721124}"/>
              </a:ext>
            </a:extLst>
          </p:cNvPr>
          <p:cNvSpPr txBox="1"/>
          <p:nvPr/>
        </p:nvSpPr>
        <p:spPr>
          <a:xfrm>
            <a:off x="564573" y="4737847"/>
            <a:ext cx="1106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Прати време које играч проводи куцајући.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07061-566E-FD14-A5EB-95EEC36F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79" y="4249247"/>
            <a:ext cx="3546670" cy="457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A1526-FFC0-6416-F4F0-DB9A8759D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950" y="5342415"/>
            <a:ext cx="3515899" cy="9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71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Генерација и уништавање непријатеља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инстанци непријатеља </a:t>
            </a: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EnemyInstanceManager</a:t>
            </a: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класа која је централни део система непријатељских бродова и задужена је за управљање генерацијом и уништавањем свих непријатељских бродова.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Континуирано генерише непријатељске бродове у насумичним интервалима дефинисаним у распону.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Прислушкује догађај потврде речи из система за унос речи, и уколико нађе брод који се подудара се унетом речју, започиње секвенцу уништавања брода.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3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Подешавање непријатељских бродова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подешавања непријатељских бродова је одговоран за прилагођавање карактеристика непријатеља на основу дужине речи коју је непријатељ добио.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EnemyLevelPresetData</a:t>
            </a:r>
            <a:r>
              <a:rPr lang="sr-Cyrl-RS" sz="28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</a:t>
            </a:r>
            <a:r>
              <a:rPr lang="sr-Cyrl-R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ScriptableObject</a:t>
            </a: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који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дефинише визуелне и функционалне карактеристике појединачног непријатеља.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подешавања непријатеља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(EnemyPresetsManager)</a:t>
            </a: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класа која</a:t>
            </a:r>
            <a:r>
              <a:rPr lang="sr-Cyrl-R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одлучује које подешавање бити додељено непријатељу на основе дужине речи.</a:t>
            </a:r>
          </a:p>
        </p:txBody>
      </p:sp>
    </p:spTree>
    <p:extLst>
      <p:ext uri="{BB962C8B-B14F-4D97-AF65-F5344CB8AC3E}">
        <p14:creationId xmlns:p14="http://schemas.microsoft.com/office/powerpoint/2010/main" val="145088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14:reveal/>
      </p:transition>
    </mc:Choice>
    <mc:Fallback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126350B-0D92-4AD6-B4FE-BD33DAE06AC4}" vid="{1A5E0D71-F03B-49B9-934E-BE0689F57C51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381587_Win32_SL_v6" id="{5005B820-A0B7-49EA-8569-DCF0CD2DBB9D}" vid="{2E48C80D-E25D-44C4-BCFD-F1465E9B612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234</TotalTime>
  <Words>1079</Words>
  <Application>Microsoft Office PowerPoint</Application>
  <PresentationFormat>Widescreen</PresentationFormat>
  <Paragraphs>100</Paragraphs>
  <Slides>19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Century Gothic</vt:lpstr>
      <vt:lpstr>Courier New</vt:lpstr>
      <vt:lpstr>Times New Roman</vt:lpstr>
      <vt:lpstr>Wingdings 2</vt:lpstr>
      <vt:lpstr>Theme1</vt:lpstr>
      <vt:lpstr>Quotable</vt:lpstr>
      <vt:lpstr>Image</vt:lpstr>
      <vt:lpstr>Имплементација једне 2Д игре у Unity oкружењу</vt:lpstr>
      <vt:lpstr>Увод</vt:lpstr>
      <vt:lpstr>Увод</vt:lpstr>
      <vt:lpstr>Усликан приказ игре</vt:lpstr>
      <vt:lpstr>Структура фолдера и фајлова</vt:lpstr>
      <vt:lpstr>Конвенције унутар кода</vt:lpstr>
      <vt:lpstr>Систем за унос речи</vt:lpstr>
      <vt:lpstr>Генерација и уништавање непријатеља</vt:lpstr>
      <vt:lpstr>Подешавање непријатељских бродова</vt:lpstr>
      <vt:lpstr>Компоненте непријатељског брода</vt:lpstr>
      <vt:lpstr>Појачивачи</vt:lpstr>
      <vt:lpstr>Носачи појачивача</vt:lpstr>
      <vt:lpstr>Централни део система појачивача</vt:lpstr>
      <vt:lpstr>Систем пројектила</vt:lpstr>
      <vt:lpstr>Систем пројектила</vt:lpstr>
      <vt:lpstr>Менаџер игре</vt:lpstr>
      <vt:lpstr>Модификатори</vt:lpstr>
      <vt:lpstr>Систем резултата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aleksa</dc:creator>
  <cp:lastModifiedBy>aleksa</cp:lastModifiedBy>
  <cp:revision>76</cp:revision>
  <dcterms:created xsi:type="dcterms:W3CDTF">2024-09-29T16:36:01Z</dcterms:created>
  <dcterms:modified xsi:type="dcterms:W3CDTF">2024-09-29T21:15:14Z</dcterms:modified>
</cp:coreProperties>
</file>